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0" r:id="rId3"/>
    <p:sldId id="257" r:id="rId4"/>
    <p:sldId id="258" r:id="rId5"/>
    <p:sldId id="259" r:id="rId6"/>
    <p:sldId id="260" r:id="rId7"/>
    <p:sldId id="266" r:id="rId8"/>
    <p:sldId id="265" r:id="rId9"/>
    <p:sldId id="267" r:id="rId10"/>
    <p:sldId id="268" r:id="rId11"/>
    <p:sldId id="264" r:id="rId12"/>
    <p:sldId id="261" r:id="rId13"/>
    <p:sldId id="262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6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56"/>
    <p:restoredTop sz="93309"/>
  </p:normalViewPr>
  <p:slideViewPr>
    <p:cSldViewPr snapToGrid="0" snapToObjects="1">
      <p:cViewPr varScale="1">
        <p:scale>
          <a:sx n="106" d="100"/>
          <a:sy n="106" d="100"/>
        </p:scale>
        <p:origin x="208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4" d="100"/>
          <a:sy n="134" d="100"/>
        </p:scale>
        <p:origin x="282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52736-5666-F541-ADDB-A00FC01BD4BB}" type="datetimeFigureOut">
              <a:rPr lang="en-US" smtClean="0"/>
              <a:t>6/5/17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21360-833E-9843-9CE4-C8D55BC74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44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2.png>
</file>

<file path=ppt/media/image3.tiff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6A4BC-6911-3342-892E-7574BF79BACA}" type="datetimeFigureOut">
              <a:rPr lang="en-US" smtClean="0"/>
              <a:t>6/5/17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3D7F3-EBE5-654C-B4B9-24A5D1B37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86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3D7F3-EBE5-654C-B4B9-24A5D1B370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1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All groups</a:t>
            </a:r>
            <a:r>
              <a:rPr lang="en-US" baseline="0" dirty="0" smtClean="0"/>
              <a:t> can benefit from each other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3D7F3-EBE5-654C-B4B9-24A5D1B370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9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Separation</a:t>
            </a:r>
            <a:r>
              <a:rPr lang="en-US" baseline="0" dirty="0" smtClean="0"/>
              <a:t> of concerns, other software design methodology 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Provides a framework for </a:t>
            </a:r>
            <a:r>
              <a:rPr lang="is-IS" baseline="0" dirty="0" smtClean="0"/>
              <a:t>… : through the use of standardized interfaces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3D7F3-EBE5-654C-B4B9-24A5D1B370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1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In a</a:t>
            </a:r>
            <a:r>
              <a:rPr lang="en-US" baseline="0" dirty="0" smtClean="0"/>
              <a:t> given project, such as PMP, the user can switch out the driver. So same parameters, but different drivers.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In the</a:t>
            </a:r>
            <a:r>
              <a:rPr lang="en-US" baseline="0" dirty="0" smtClean="0"/>
              <a:t> ACME Diagnostics package, similar parameter keywords are used, so user can use PMP parameters on ACME Diagnostics</a:t>
            </a:r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3D7F3-EBE5-654C-B4B9-24A5D1B370E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92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3D7F3-EBE5-654C-B4B9-24A5D1B370E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3D7F3-EBE5-654C-B4B9-24A5D1B370E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45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f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9" t="27008" r="14231" b="37094"/>
          <a:stretch/>
        </p:blipFill>
        <p:spPr>
          <a:xfrm>
            <a:off x="67790" y="5833015"/>
            <a:ext cx="2523009" cy="9647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end page">
    <p:bg>
      <p:bgPr>
        <a:solidFill>
          <a:srgbClr val="0F4F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53" t="9911" r="-112" b="13799"/>
          <a:stretch/>
        </p:blipFill>
        <p:spPr>
          <a:xfrm>
            <a:off x="-1032096" y="0"/>
            <a:ext cx="13224095" cy="6858000"/>
          </a:xfrm>
          <a:prstGeom prst="rect">
            <a:avLst/>
          </a:prstGeom>
        </p:spPr>
      </p:pic>
      <p:grpSp>
        <p:nvGrpSpPr>
          <p:cNvPr id="19" name="Group 18"/>
          <p:cNvGrpSpPr/>
          <p:nvPr userDrawn="1"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0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pic>
        <p:nvPicPr>
          <p:cNvPr id="26" name="Picture 25" descr="LLNL_Logo_WHT-LRG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56328" y="5430706"/>
            <a:ext cx="4803331" cy="81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42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9" t="27008" r="14231" b="37094"/>
          <a:stretch/>
        </p:blipFill>
        <p:spPr>
          <a:xfrm>
            <a:off x="27704" y="6447230"/>
            <a:ext cx="1074266" cy="4107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  <p:sldLayoutId id="2147483668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8.jp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tiff"/><Relationship Id="rId8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9.jpg"/><Relationship Id="rId6" Type="http://schemas.openxmlformats.org/officeDocument/2006/relationships/image" Target="../media/image8.jp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28400" y="2314761"/>
            <a:ext cx="8574622" cy="1353606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75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>
                <a:solidFill>
                  <a:srgbClr val="376092"/>
                </a:solidFill>
              </a:rPr>
              <a:t>Diagnostics and Metrics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4515377" y="4372783"/>
            <a:ext cx="6987645" cy="22071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Zeshawn Shaheen</a:t>
            </a:r>
          </a:p>
          <a:p>
            <a:r>
              <a:rPr lang="en-US" dirty="0" smtClean="0"/>
              <a:t>Lawrence Livermore National Laboratory</a:t>
            </a:r>
          </a:p>
          <a:p>
            <a:endParaRPr lang="en-US" dirty="0" smtClean="0"/>
          </a:p>
          <a:p>
            <a:r>
              <a:rPr lang="en-US" dirty="0" smtClean="0"/>
              <a:t>2017 Triennial Project Review, Potomac, MD</a:t>
            </a:r>
          </a:p>
          <a:p>
            <a:r>
              <a:rPr lang="en-US" dirty="0" smtClean="0"/>
              <a:t>June 8 – 9, 2017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358" y="-240131"/>
            <a:ext cx="5760720" cy="286207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71310" y="6511751"/>
            <a:ext cx="792069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This work was performed under the auspices of the U.S. Department of Energy by Lawrence Livermore National Laboratory under Contract DEAC52-07NA27344.</a:t>
            </a:r>
          </a:p>
          <a:p>
            <a:r>
              <a:rPr lang="en-US" sz="1000" dirty="0"/>
              <a:t/>
            </a:r>
            <a:br>
              <a:rPr lang="en-US" sz="1000" dirty="0"/>
            </a:br>
            <a:endParaRPr lang="en-US" sz="1000" dirty="0"/>
          </a:p>
          <a:p>
            <a:endParaRPr lang="en-US" sz="1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689342"/>
              </p:ext>
            </p:extLst>
          </p:nvPr>
        </p:nvGraphicFramePr>
        <p:xfrm>
          <a:off x="221674" y="196809"/>
          <a:ext cx="2938086" cy="5551712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3255">
                  <a:extLst>
                    <a:ext uri="{9D8B030D-6E8A-4147-A177-3AD203B41FA5}">
                      <a16:colId xmlns:a16="http://schemas.microsoft.com/office/drawing/2014/main" xmlns="" val="4094529835"/>
                    </a:ext>
                  </a:extLst>
                </a:gridCol>
                <a:gridCol w="308635">
                  <a:extLst>
                    <a:ext uri="{9D8B030D-6E8A-4147-A177-3AD203B41FA5}">
                      <a16:colId xmlns:a16="http://schemas.microsoft.com/office/drawing/2014/main" xmlns="" val="3537846017"/>
                    </a:ext>
                  </a:extLst>
                </a:gridCol>
                <a:gridCol w="2122152">
                  <a:extLst>
                    <a:ext uri="{9D8B030D-6E8A-4147-A177-3AD203B41FA5}">
                      <a16:colId xmlns:a16="http://schemas.microsoft.com/office/drawing/2014/main" xmlns="" val="2941850290"/>
                    </a:ext>
                  </a:extLst>
                </a:gridCol>
                <a:gridCol w="234044">
                  <a:extLst>
                    <a:ext uri="{9D8B030D-6E8A-4147-A177-3AD203B41FA5}">
                      <a16:colId xmlns:a16="http://schemas.microsoft.com/office/drawing/2014/main" xmlns="" val="3236593955"/>
                    </a:ext>
                  </a:extLst>
                </a:gridCol>
              </a:tblGrid>
              <a:tr h="269079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Task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2886" marR="32886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R&amp;D Area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2886" marR="32886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2886" marR="32886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45007178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1.1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 Management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37134001"/>
                  </a:ext>
                </a:extLst>
              </a:tr>
              <a:tr h="215527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1.2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User Interface and Search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44074419"/>
                  </a:ext>
                </a:extLst>
              </a:tr>
              <a:tr h="18288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1.3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Hardware &amp; Network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55056994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 Transfer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64763846"/>
                  </a:ext>
                </a:extLst>
              </a:tr>
              <a:tr h="196308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Installation (Containerized)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98299037"/>
                  </a:ext>
                </a:extLst>
              </a:tr>
              <a:tr h="20320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Authentication &amp; Authorization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97942482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Federation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61158377"/>
                  </a:ext>
                </a:extLst>
              </a:tr>
              <a:tr h="18451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Quality Control &amp; Assurance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86033466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Replication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0967730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Distributed Search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06525320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Metrics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91576173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User Notification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32388987"/>
                  </a:ext>
                </a:extLst>
              </a:tr>
              <a:tr h="1926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1.13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Long-tail Publication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06591972"/>
                  </a:ext>
                </a:extLst>
              </a:tr>
              <a:tr h="16256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1.14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Distributed Computation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66253454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1.15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 Citation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64405793"/>
                  </a:ext>
                </a:extLst>
              </a:tr>
              <a:tr h="175988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2.1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Provenance Capture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72766819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2.2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Workflow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8930218"/>
                  </a:ext>
                </a:extLst>
              </a:tr>
              <a:tr h="209736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>
                          <a:effectLst/>
                        </a:rPr>
                        <a:t>2.3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Dynamic Resources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71878957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2.4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In situ Analysis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97707956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2.5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Machine Learning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01986888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2.6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UQ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34931023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>
                          <a:effectLst/>
                        </a:rPr>
                        <a:t>2.7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Analytical Modeling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46339322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>
                          <a:effectLst/>
                        </a:rPr>
                        <a:t>2.8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Mobile Apps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03005057"/>
                  </a:ext>
                </a:extLst>
              </a:tr>
              <a:tr h="147084">
                <a:tc gridSpan="4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50295991"/>
                  </a:ext>
                </a:extLst>
              </a:tr>
              <a:tr h="14708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Current capability status: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40973922"/>
                  </a:ext>
                </a:extLst>
              </a:tr>
              <a:tr h="14708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000" dirty="0">
                          <a:effectLst/>
                        </a:rPr>
                        <a:t>Usable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87399386"/>
                  </a:ext>
                </a:extLst>
              </a:tr>
              <a:tr h="14708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000" dirty="0">
                          <a:effectLst/>
                        </a:rPr>
                        <a:t>Prototype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281168"/>
                  </a:ext>
                </a:extLst>
              </a:tr>
              <a:tr h="14708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000" dirty="0">
                          <a:effectLst/>
                        </a:rPr>
                        <a:t>Research activity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86676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034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4731296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376092"/>
                </a:solidFill>
              </a:rPr>
              <a:t>Design and architecture </a:t>
            </a:r>
            <a:r>
              <a:rPr lang="en-US" b="1" dirty="0">
                <a:solidFill>
                  <a:srgbClr val="376092"/>
                </a:solidFill>
              </a:rPr>
              <a:t>[1.14d</a:t>
            </a:r>
            <a:r>
              <a:rPr lang="en-US" b="1" dirty="0" smtClean="0">
                <a:solidFill>
                  <a:srgbClr val="376092"/>
                </a:solidFill>
              </a:rPr>
              <a:t>] (5)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51919"/>
            <a:ext cx="4731295" cy="479612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Only  12 lines of code</a:t>
            </a:r>
          </a:p>
          <a:p>
            <a:pPr marL="0" indent="0">
              <a:buNone/>
            </a:pPr>
            <a:endParaRPr lang="en-US" sz="1400" b="1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charset="0"/>
                <a:ea typeface="Consolas" charset="0"/>
                <a:cs typeface="Consolas" charset="0"/>
              </a:rPr>
              <a:t>from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b="1" dirty="0" err="1">
                <a:latin typeface="Consolas" charset="0"/>
                <a:ea typeface="Consolas" charset="0"/>
                <a:cs typeface="Consolas" charset="0"/>
              </a:rPr>
              <a:t>cdp.cdp_viewer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b="1" dirty="0">
                <a:latin typeface="Consolas" charset="0"/>
                <a:ea typeface="Consolas" charset="0"/>
                <a:cs typeface="Consolas" charset="0"/>
              </a:rPr>
              <a:t>import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OutputViewer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viewer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OutputViewer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index_name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='My Cool Results') </a:t>
            </a:r>
            <a:endParaRPr lang="en-US" sz="1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</a:t>
            </a:r>
            <a:r>
              <a:rPr lang="en-US" sz="1400" b="1" dirty="0" err="1" smtClean="0">
                <a:latin typeface="Consolas" charset="0"/>
                <a:ea typeface="Consolas" charset="0"/>
                <a:cs typeface="Consolas" charset="0"/>
              </a:rPr>
              <a:t>add_page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("My Results", ['Description', 'Generated File']) </a:t>
            </a:r>
          </a:p>
          <a:p>
            <a:pPr marL="0" indent="0">
              <a:buNone/>
            </a:pPr>
            <a:endParaRPr lang="en-US" sz="1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</a:t>
            </a:r>
            <a:r>
              <a:rPr lang="en-US" sz="1400" b="1" dirty="0" err="1" smtClean="0">
                <a:latin typeface="Consolas" charset="0"/>
                <a:ea typeface="Consolas" charset="0"/>
                <a:cs typeface="Consolas" charset="0"/>
              </a:rPr>
              <a:t>add_group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('Results of addition') </a:t>
            </a:r>
            <a:endParaRPr lang="en-US" sz="1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</a:t>
            </a:r>
            <a:r>
              <a:rPr lang="en-US" sz="1400" b="1" dirty="0" err="1" smtClean="0">
                <a:latin typeface="Consolas" charset="0"/>
                <a:ea typeface="Consolas" charset="0"/>
                <a:cs typeface="Consolas" charset="0"/>
              </a:rPr>
              <a:t>add_row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('Result of 1 + 1') 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viewer.add_col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('Some description for add') </a:t>
            </a:r>
            <a:endParaRPr lang="en-US" sz="1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</a:t>
            </a:r>
            <a:r>
              <a:rPr lang="en-US" sz="1400" b="1" dirty="0" err="1" smtClean="0">
                <a:latin typeface="Consolas" charset="0"/>
                <a:ea typeface="Consolas" charset="0"/>
                <a:cs typeface="Consolas" charset="0"/>
              </a:rPr>
              <a:t>add_col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output.png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', </a:t>
            </a: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is_file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=True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) </a:t>
            </a:r>
            <a:endParaRPr lang="en-US" sz="1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</a:t>
            </a:r>
            <a:r>
              <a:rPr lang="en-US" sz="1400" b="1" dirty="0" err="1" smtClean="0">
                <a:latin typeface="Consolas" charset="0"/>
                <a:ea typeface="Consolas" charset="0"/>
                <a:cs typeface="Consolas" charset="0"/>
              </a:rPr>
              <a:t>add_row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('Another Result') </a:t>
            </a:r>
            <a:endParaRPr lang="en-US" sz="1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</a:t>
            </a:r>
            <a:r>
              <a:rPr lang="en-US" sz="1400" b="1" dirty="0" err="1" smtClean="0">
                <a:latin typeface="Consolas" charset="0"/>
                <a:ea typeface="Consolas" charset="0"/>
                <a:cs typeface="Consolas" charset="0"/>
              </a:rPr>
              <a:t>add_col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('Another description for add') </a:t>
            </a: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</a:t>
            </a:r>
            <a:r>
              <a:rPr lang="en-US" sz="1400" b="1" dirty="0" err="1" smtClean="0">
                <a:latin typeface="Consolas" charset="0"/>
                <a:ea typeface="Consolas" charset="0"/>
                <a:cs typeface="Consolas" charset="0"/>
              </a:rPr>
              <a:t>add_col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output.png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', 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is_file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=True) </a:t>
            </a:r>
            <a:endParaRPr lang="en-US" sz="1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1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</a:t>
            </a:r>
            <a:r>
              <a:rPr lang="en-US" sz="1400" b="1" dirty="0" err="1" smtClean="0">
                <a:latin typeface="Consolas" charset="0"/>
                <a:ea typeface="Consolas" charset="0"/>
                <a:cs typeface="Consolas" charset="0"/>
              </a:rPr>
              <a:t>add_group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('Results of subtraction') </a:t>
            </a: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</a:t>
            </a:r>
            <a:r>
              <a:rPr lang="en-US" sz="1400" b="1" dirty="0" err="1" smtClean="0">
                <a:latin typeface="Consolas" charset="0"/>
                <a:ea typeface="Consolas" charset="0"/>
                <a:cs typeface="Consolas" charset="0"/>
              </a:rPr>
              <a:t>add_row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('Some Result') 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viewer.add_col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('Some description for sub') 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viewer.add_col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('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output.png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', 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is_file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=True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400" dirty="0" err="1" smtClean="0">
                <a:latin typeface="Consolas" charset="0"/>
                <a:ea typeface="Consolas" charset="0"/>
                <a:cs typeface="Consolas" charset="0"/>
              </a:rPr>
              <a:t>viewer.generate_viewer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337" y="-212244"/>
            <a:ext cx="6732364" cy="46089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360"/>
          <a:stretch/>
        </p:blipFill>
        <p:spPr>
          <a:xfrm>
            <a:off x="5785338" y="3630551"/>
            <a:ext cx="6732363" cy="31174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535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 smtClean="0">
                <a:solidFill>
                  <a:srgbClr val="376092"/>
                </a:solidFill>
              </a:rPr>
              <a:t>Design and architecture </a:t>
            </a:r>
            <a:r>
              <a:rPr lang="en-US" b="1" dirty="0">
                <a:solidFill>
                  <a:srgbClr val="376092"/>
                </a:solidFill>
              </a:rPr>
              <a:t>[1.14d</a:t>
            </a:r>
            <a:r>
              <a:rPr lang="en-US" b="1" dirty="0" smtClean="0">
                <a:solidFill>
                  <a:srgbClr val="376092"/>
                </a:solidFill>
              </a:rPr>
              <a:t>] (6)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84784"/>
            <a:ext cx="9200623" cy="527801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Data parallelism</a:t>
            </a:r>
          </a:p>
          <a:p>
            <a:pPr lvl="1"/>
            <a:r>
              <a:rPr lang="en-US" dirty="0" smtClean="0"/>
              <a:t>User can submit multiple runs:</a:t>
            </a:r>
          </a:p>
          <a:p>
            <a:pPr lvl="2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diags_package.py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-p 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myparams1.py myparams2.py</a:t>
            </a:r>
          </a:p>
          <a:p>
            <a:pPr lvl="2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diags_package.py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-p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myparams.json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dirty="0" smtClean="0"/>
              <a:t>Compose parameters: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lvl="2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diags_package.py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-p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myparams.py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–d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myparams.json</a:t>
            </a:r>
            <a:endParaRPr lang="en-US" dirty="0" smtClean="0"/>
          </a:p>
          <a:p>
            <a:pPr lvl="1"/>
            <a:r>
              <a:rPr lang="en-US" dirty="0" smtClean="0"/>
              <a:t>Middleware: Runs can be ran distributed on a cluster using Distributed Resource Management Application API (DRMAA)</a:t>
            </a:r>
          </a:p>
          <a:p>
            <a:pPr lvl="2"/>
            <a:r>
              <a:rPr lang="en-US" dirty="0" smtClean="0"/>
              <a:t>DRMAA: interface for workload managers (SLURM, </a:t>
            </a:r>
            <a:r>
              <a:rPr lang="en-US" dirty="0" err="1" smtClean="0"/>
              <a:t>HTCondor</a:t>
            </a:r>
            <a:r>
              <a:rPr lang="en-US" dirty="0" smtClean="0"/>
              <a:t>, Torque/PBS, more)</a:t>
            </a:r>
          </a:p>
          <a:p>
            <a:pPr lvl="2"/>
            <a:r>
              <a:rPr lang="en-US" b="1" dirty="0" smtClean="0"/>
              <a:t>Distributed transparency</a:t>
            </a:r>
            <a:r>
              <a:rPr lang="en-US" dirty="0" smtClean="0"/>
              <a:t>: interface to run is same on single machine and cluster</a:t>
            </a:r>
          </a:p>
          <a:p>
            <a:pPr lvl="1"/>
            <a:r>
              <a:rPr lang="en-US" dirty="0"/>
              <a:t>CDP </a:t>
            </a:r>
            <a:r>
              <a:rPr lang="en-US" dirty="0" smtClean="0"/>
              <a:t>Command-Line Interface (CLI)</a:t>
            </a:r>
            <a:endParaRPr lang="en-US" dirty="0"/>
          </a:p>
          <a:p>
            <a:pPr lvl="2"/>
            <a:r>
              <a:rPr lang="en-US" dirty="0" smtClean="0"/>
              <a:t>Tool </a:t>
            </a:r>
            <a:r>
              <a:rPr lang="en-US" dirty="0"/>
              <a:t>for viewing status of, restarting, killing </a:t>
            </a:r>
            <a:r>
              <a:rPr lang="en-US" dirty="0" smtClean="0"/>
              <a:t>jobs</a:t>
            </a:r>
          </a:p>
          <a:p>
            <a:pPr lvl="2"/>
            <a:r>
              <a:rPr lang="en-US" dirty="0" smtClean="0"/>
              <a:t>Optional, workload manager works as well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893058" y="1220511"/>
            <a:ext cx="3298942" cy="26161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893058" y="1220511"/>
            <a:ext cx="329894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"run_id1": {</a:t>
            </a:r>
          </a:p>
          <a:p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"</a:t>
            </a:r>
            <a:r>
              <a:rPr lang="en-US" sz="1600" dirty="0" err="1" smtClean="0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": "T",</a:t>
            </a:r>
          </a:p>
          <a:p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"seasons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": ["ANN", "SON"]</a:t>
            </a:r>
          </a:p>
          <a:p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},</a:t>
            </a:r>
          </a:p>
          <a:p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run_id2": 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  "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": 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"PRECT",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"seasons": ["JJA",]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8080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1"/>
            <a:ext cx="3930373" cy="124609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>
                <a:solidFill>
                  <a:srgbClr val="376092"/>
                </a:solidFill>
              </a:rPr>
              <a:t>Uses [1.14d]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9" y="2039470"/>
            <a:ext cx="3887018" cy="364287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PCMDI Metrics Package:</a:t>
            </a:r>
          </a:p>
          <a:p>
            <a:pPr lvl="1"/>
            <a:r>
              <a:rPr lang="en-US" dirty="0" smtClean="0"/>
              <a:t>Completed January 2017</a:t>
            </a:r>
          </a:p>
          <a:p>
            <a:pPr lvl="1"/>
            <a:r>
              <a:rPr lang="en-US" dirty="0" smtClean="0"/>
              <a:t> Need to add new features</a:t>
            </a:r>
          </a:p>
          <a:p>
            <a:r>
              <a:rPr lang="en-US" dirty="0" smtClean="0"/>
              <a:t>ACME Diagnostics Package</a:t>
            </a:r>
          </a:p>
          <a:p>
            <a:pPr lvl="1"/>
            <a:r>
              <a:rPr lang="en-US" dirty="0" smtClean="0"/>
              <a:t>In progress, ETA end of 2017</a:t>
            </a:r>
          </a:p>
          <a:p>
            <a:pPr lvl="1"/>
            <a:r>
              <a:rPr lang="en-US" dirty="0" smtClean="0"/>
              <a:t>Replacement for AMWG Diagnostics</a:t>
            </a:r>
          </a:p>
          <a:p>
            <a:r>
              <a:rPr lang="en-US" dirty="0" smtClean="0"/>
              <a:t>ARM Diagnostics</a:t>
            </a:r>
          </a:p>
          <a:p>
            <a:pPr lvl="1"/>
            <a:r>
              <a:rPr lang="en-US" dirty="0" smtClean="0"/>
              <a:t>Atmospheric diagnostics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751" y="-61740"/>
            <a:ext cx="839432" cy="6328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869" y="-89076"/>
            <a:ext cx="1584258" cy="6875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955" y="4262260"/>
            <a:ext cx="1344144" cy="46415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5818983" y="254708"/>
            <a:ext cx="2968143" cy="3747388"/>
            <a:chOff x="8795521" y="2272366"/>
            <a:chExt cx="3379408" cy="4266625"/>
          </a:xfrm>
        </p:grpSpPr>
        <p:sp>
          <p:nvSpPr>
            <p:cNvPr id="9" name="Rectangle 15"/>
            <p:cNvSpPr>
              <a:spLocks noChangeArrowheads="1"/>
            </p:cNvSpPr>
            <p:nvPr/>
          </p:nvSpPr>
          <p:spPr bwMode="auto">
            <a:xfrm>
              <a:off x="8945362" y="5637961"/>
              <a:ext cx="2815717" cy="84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9pPr>
            </a:lstStyle>
            <a:p>
              <a:pPr algn="ctr"/>
              <a:r>
                <a:rPr lang="en-US" altLang="en-US" sz="1400" dirty="0" smtClean="0">
                  <a:latin typeface="Helvetica" charset="0"/>
                </a:rPr>
                <a:t>Package of climate model evaluation metrics that is developed for CMIP</a:t>
              </a:r>
              <a:endParaRPr lang="en-US" altLang="en-US" sz="1400" dirty="0">
                <a:latin typeface="Helvetica" charset="0"/>
              </a:endParaRPr>
            </a:p>
          </p:txBody>
        </p:sp>
        <p:pic>
          <p:nvPicPr>
            <p:cNvPr id="10" name="Picture 16" descr="Screen Shot 2016-05-27 at 11.32.42 AM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5"/>
            <a:stretch>
              <a:fillRect/>
            </a:stretch>
          </p:blipFill>
          <p:spPr bwMode="auto">
            <a:xfrm>
              <a:off x="9048188" y="2733166"/>
              <a:ext cx="2722247" cy="27943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4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38832" y="4453136"/>
              <a:ext cx="2722247" cy="1074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ounded Rectangle 11"/>
            <p:cNvSpPr/>
            <p:nvPr/>
          </p:nvSpPr>
          <p:spPr>
            <a:xfrm>
              <a:off x="8837401" y="2617027"/>
              <a:ext cx="3123375" cy="3921964"/>
            </a:xfrm>
            <a:prstGeom prst="roundRect">
              <a:avLst>
                <a:gd name="adj" fmla="val 15320"/>
              </a:avLst>
            </a:prstGeom>
            <a:noFill/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100"/>
            </a:p>
          </p:txBody>
        </p:sp>
        <p:sp>
          <p:nvSpPr>
            <p:cNvPr id="13" name="Text Box 22"/>
            <p:cNvSpPr txBox="1">
              <a:spLocks noChangeArrowheads="1"/>
            </p:cNvSpPr>
            <p:nvPr/>
          </p:nvSpPr>
          <p:spPr bwMode="auto">
            <a:xfrm>
              <a:off x="8795521" y="2272366"/>
              <a:ext cx="337940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US" altLang="en-US" sz="1600" b="1" dirty="0">
                <a:solidFill>
                  <a:schemeClr val="tx2"/>
                </a:solidFill>
                <a:latin typeface="Helvetica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8982828" y="4013111"/>
            <a:ext cx="2743268" cy="2977242"/>
            <a:chOff x="5756458" y="1376108"/>
            <a:chExt cx="3123375" cy="3928071"/>
          </a:xfrm>
        </p:grpSpPr>
        <p:sp>
          <p:nvSpPr>
            <p:cNvPr id="4" name="Rounded Rectangle 3"/>
            <p:cNvSpPr/>
            <p:nvPr/>
          </p:nvSpPr>
          <p:spPr>
            <a:xfrm>
              <a:off x="5756458" y="1376108"/>
              <a:ext cx="3123375" cy="3928071"/>
            </a:xfrm>
            <a:prstGeom prst="round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5910287" y="4402744"/>
              <a:ext cx="2815717" cy="370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9pPr>
            </a:lstStyle>
            <a:p>
              <a:pPr marL="0" lvl="1" indent="0" algn="ctr"/>
              <a:r>
                <a:rPr lang="en-US" altLang="en-US" sz="1400" dirty="0" smtClean="0">
                  <a:latin typeface="Helvetica" charset="0"/>
                </a:rPr>
                <a:t>ARM Diagnostics output.</a:t>
              </a:r>
              <a:endParaRPr lang="en-US" altLang="en-US" sz="1400" dirty="0">
                <a:latin typeface="Helvetica" charset="0"/>
              </a:endParaRP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/>
          <a:srcRect r="50000"/>
          <a:stretch/>
        </p:blipFill>
        <p:spPr>
          <a:xfrm>
            <a:off x="9308287" y="4103329"/>
            <a:ext cx="2177395" cy="1890487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8982827" y="533130"/>
            <a:ext cx="2743268" cy="3450035"/>
            <a:chOff x="5756458" y="1376108"/>
            <a:chExt cx="3123375" cy="3928071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685" t="9656" r="8701" b="12641"/>
            <a:stretch/>
          </p:blipFill>
          <p:spPr>
            <a:xfrm>
              <a:off x="6449245" y="1485811"/>
              <a:ext cx="1737800" cy="2945934"/>
            </a:xfrm>
            <a:prstGeom prst="rect">
              <a:avLst/>
            </a:prstGeom>
          </p:spPr>
        </p:pic>
        <p:sp>
          <p:nvSpPr>
            <p:cNvPr id="20" name="Rounded Rectangle 19"/>
            <p:cNvSpPr/>
            <p:nvPr/>
          </p:nvSpPr>
          <p:spPr>
            <a:xfrm>
              <a:off x="5756458" y="1376108"/>
              <a:ext cx="3123375" cy="3928071"/>
            </a:xfrm>
            <a:prstGeom prst="round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15"/>
            <p:cNvSpPr>
              <a:spLocks noChangeArrowheads="1"/>
            </p:cNvSpPr>
            <p:nvPr/>
          </p:nvSpPr>
          <p:spPr bwMode="auto">
            <a:xfrm>
              <a:off x="5910287" y="4402744"/>
              <a:ext cx="2815717" cy="84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  <a:ea typeface="MS PGothic" charset="-128"/>
                </a:defRPr>
              </a:lvl9pPr>
            </a:lstStyle>
            <a:p>
              <a:pPr marL="0" lvl="1" indent="0" algn="ctr"/>
              <a:r>
                <a:rPr lang="en-US" altLang="en-US" sz="1400" dirty="0">
                  <a:latin typeface="Helvetica" charset="0"/>
                </a:rPr>
                <a:t>D</a:t>
              </a:r>
              <a:r>
                <a:rPr lang="en-US" altLang="en-US" sz="1400" dirty="0" smtClean="0">
                  <a:latin typeface="Helvetica" charset="0"/>
                </a:rPr>
                <a:t>iagnostics output of the ACME model run, using the built-in viewer to view results</a:t>
              </a:r>
              <a:endParaRPr lang="en-US" altLang="en-US" sz="1400" dirty="0">
                <a:latin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8220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 smtClean="0">
                <a:solidFill>
                  <a:srgbClr val="376092"/>
                </a:solidFill>
              </a:rPr>
              <a:t>Proposed </a:t>
            </a:r>
            <a:r>
              <a:rPr lang="en-US" b="1" dirty="0">
                <a:solidFill>
                  <a:srgbClr val="376092"/>
                </a:solidFill>
              </a:rPr>
              <a:t>work [1.14d]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 smtClean="0"/>
              <a:t>Jupyter</a:t>
            </a:r>
            <a:r>
              <a:rPr lang="en-US" dirty="0" smtClean="0"/>
              <a:t> Notebook: Run </a:t>
            </a:r>
            <a:r>
              <a:rPr lang="en-US" dirty="0" err="1" smtClean="0"/>
              <a:t>diags</a:t>
            </a:r>
            <a:r>
              <a:rPr lang="en-US" dirty="0" smtClean="0"/>
              <a:t> server-side via tutorial</a:t>
            </a:r>
          </a:p>
          <a:p>
            <a:r>
              <a:rPr lang="en-US" dirty="0" smtClean="0"/>
              <a:t>Implement provenance and I/O</a:t>
            </a:r>
          </a:p>
          <a:p>
            <a:r>
              <a:rPr lang="en-US" dirty="0" smtClean="0"/>
              <a:t>Implement distributed computation</a:t>
            </a:r>
          </a:p>
          <a:p>
            <a:pPr lvl="1"/>
            <a:r>
              <a:rPr lang="en-US" dirty="0" err="1" smtClean="0"/>
              <a:t>PyDRMAA</a:t>
            </a:r>
            <a:r>
              <a:rPr lang="en-US" dirty="0"/>
              <a:t> </a:t>
            </a:r>
            <a:r>
              <a:rPr lang="en-US" dirty="0" smtClean="0"/>
              <a:t>for scheduling</a:t>
            </a:r>
          </a:p>
          <a:p>
            <a:pPr lvl="1"/>
            <a:r>
              <a:rPr lang="en-US" dirty="0" err="1" smtClean="0"/>
              <a:t>RabbitMQ</a:t>
            </a:r>
            <a:r>
              <a:rPr lang="en-US" dirty="0" smtClean="0"/>
              <a:t> for task queue, </a:t>
            </a:r>
            <a:r>
              <a:rPr lang="en-US" dirty="0" err="1" smtClean="0"/>
              <a:t>Redis</a:t>
            </a:r>
            <a:r>
              <a:rPr lang="en-US" dirty="0" smtClean="0"/>
              <a:t> for results backend</a:t>
            </a:r>
          </a:p>
          <a:p>
            <a:r>
              <a:rPr lang="en-US" dirty="0" smtClean="0"/>
              <a:t>Interface for plotting reference, test, and diff data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plot(reference, test,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difference)</a:t>
            </a:r>
            <a:endParaRPr lang="en-US" dirty="0" smtClean="0"/>
          </a:p>
          <a:p>
            <a:r>
              <a:rPr lang="en-US" dirty="0" smtClean="0"/>
              <a:t>Finish implementing ACME Diagnostics, ARM Diagnostics,  and expand on PCMDI Metrics Package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011" y="5555421"/>
            <a:ext cx="962676" cy="8458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563" y="5537372"/>
            <a:ext cx="2033520" cy="8819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4" t="26865" r="13533" b="36546"/>
          <a:stretch/>
        </p:blipFill>
        <p:spPr>
          <a:xfrm>
            <a:off x="9436910" y="5650782"/>
            <a:ext cx="1703244" cy="6551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5" t="9578" r="6134" b="9391"/>
          <a:stretch/>
        </p:blipFill>
        <p:spPr>
          <a:xfrm>
            <a:off x="7492022" y="5642794"/>
            <a:ext cx="1429847" cy="6711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787" y="5690275"/>
            <a:ext cx="1668453" cy="5761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234" y="1405189"/>
            <a:ext cx="5072748" cy="252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9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56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52599"/>
          </a:xfrm>
        </p:spPr>
        <p:txBody>
          <a:bodyPr/>
          <a:lstStyle/>
          <a:p>
            <a:r>
              <a:rPr lang="en-US" b="1" dirty="0">
                <a:solidFill>
                  <a:srgbClr val="376092"/>
                </a:solidFill>
              </a:rPr>
              <a:t>Beneficiaries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788" y="2277605"/>
            <a:ext cx="2036079" cy="17889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743" y="2277605"/>
            <a:ext cx="3383405" cy="14673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4" t="26865" r="13533" b="36546"/>
          <a:stretch/>
        </p:blipFill>
        <p:spPr>
          <a:xfrm>
            <a:off x="8174632" y="4121210"/>
            <a:ext cx="3328392" cy="12802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467" y="4260785"/>
            <a:ext cx="3303200" cy="114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08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 smtClean="0">
                <a:solidFill>
                  <a:srgbClr val="376092"/>
                </a:solidFill>
              </a:rPr>
              <a:t>Contents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8" y="1752599"/>
            <a:ext cx="10018713" cy="3124201"/>
          </a:xfrm>
        </p:spPr>
        <p:txBody>
          <a:bodyPr/>
          <a:lstStyle/>
          <a:p>
            <a:r>
              <a:rPr lang="en-US" dirty="0" smtClean="0"/>
              <a:t>Introduction [1.14d]</a:t>
            </a:r>
          </a:p>
          <a:p>
            <a:r>
              <a:rPr lang="en-US" dirty="0" smtClean="0"/>
              <a:t>Problems </a:t>
            </a:r>
            <a:r>
              <a:rPr lang="en-US" dirty="0"/>
              <a:t>solved </a:t>
            </a:r>
            <a:r>
              <a:rPr lang="en-US" dirty="0" smtClean="0"/>
              <a:t>[1.14d]</a:t>
            </a:r>
          </a:p>
          <a:p>
            <a:r>
              <a:rPr lang="en-US" dirty="0" smtClean="0"/>
              <a:t>Design and </a:t>
            </a:r>
            <a:r>
              <a:rPr lang="en-US" dirty="0"/>
              <a:t>architecture </a:t>
            </a:r>
            <a:r>
              <a:rPr lang="en-US" dirty="0" smtClean="0"/>
              <a:t>[1.14d]</a:t>
            </a:r>
          </a:p>
          <a:p>
            <a:r>
              <a:rPr lang="en-US" dirty="0"/>
              <a:t>Uses </a:t>
            </a:r>
            <a:r>
              <a:rPr lang="en-US" dirty="0" smtClean="0"/>
              <a:t>[1.14d]</a:t>
            </a:r>
          </a:p>
          <a:p>
            <a:r>
              <a:rPr lang="en-US" dirty="0" smtClean="0"/>
              <a:t>Proposed </a:t>
            </a:r>
            <a:r>
              <a:rPr lang="en-US" dirty="0"/>
              <a:t>work [</a:t>
            </a:r>
            <a:r>
              <a:rPr lang="en-US" dirty="0" smtClean="0"/>
              <a:t>2.5a</a:t>
            </a:r>
            <a:r>
              <a:rPr lang="en-US" dirty="0"/>
              <a:t>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086" y="1883663"/>
            <a:ext cx="5760720" cy="286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0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 smtClean="0">
                <a:solidFill>
                  <a:srgbClr val="376092"/>
                </a:solidFill>
              </a:rPr>
              <a:t>Introduction [1.14d]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776046"/>
            <a:ext cx="10018713" cy="5081953"/>
          </a:xfrm>
        </p:spPr>
        <p:txBody>
          <a:bodyPr>
            <a:normAutofit/>
          </a:bodyPr>
          <a:lstStyle/>
          <a:p>
            <a:r>
              <a:rPr lang="en-US" dirty="0" smtClean="0"/>
              <a:t>Framework for managing and modularizing tasks related to diagnostics</a:t>
            </a:r>
          </a:p>
          <a:p>
            <a:pPr lvl="1"/>
            <a:r>
              <a:rPr lang="en-US" dirty="0" smtClean="0"/>
              <a:t>Handle user input</a:t>
            </a:r>
          </a:p>
          <a:p>
            <a:pPr lvl="1"/>
            <a:r>
              <a:rPr lang="en-US" dirty="0" smtClean="0"/>
              <a:t>Computing metrics</a:t>
            </a:r>
          </a:p>
          <a:p>
            <a:pPr lvl="1"/>
            <a:r>
              <a:rPr lang="en-US" dirty="0" smtClean="0"/>
              <a:t>Provenance capture</a:t>
            </a:r>
          </a:p>
          <a:p>
            <a:pPr lvl="1"/>
            <a:r>
              <a:rPr lang="en-US" dirty="0" smtClean="0"/>
              <a:t>Distributed job runs and more</a:t>
            </a:r>
          </a:p>
          <a:p>
            <a:r>
              <a:rPr lang="en-US" dirty="0" smtClean="0"/>
              <a:t>Basic structure but allows for independence (no dependencies)</a:t>
            </a:r>
          </a:p>
          <a:p>
            <a:r>
              <a:rPr lang="en-US" dirty="0" smtClean="0"/>
              <a:t>Optional support for commonly used tasks</a:t>
            </a:r>
          </a:p>
          <a:p>
            <a:pPr lvl="1"/>
            <a:r>
              <a:rPr lang="en-US" dirty="0" smtClean="0"/>
              <a:t>Graphing with Visualization Control System (VCS)</a:t>
            </a:r>
          </a:p>
          <a:p>
            <a:pPr lvl="1"/>
            <a:r>
              <a:rPr lang="en-US" dirty="0" smtClean="0"/>
              <a:t>Viewing output with built-in viewer</a:t>
            </a:r>
          </a:p>
          <a:p>
            <a:pPr lvl="1"/>
            <a:r>
              <a:rPr lang="en-US" dirty="0" smtClean="0"/>
              <a:t>Metric calculations with CDAT( </a:t>
            </a:r>
            <a:r>
              <a:rPr lang="en-US" dirty="0" err="1" smtClean="0"/>
              <a:t>GenUtil</a:t>
            </a:r>
            <a:r>
              <a:rPr lang="en-US" dirty="0" smtClean="0"/>
              <a:t>, </a:t>
            </a:r>
            <a:r>
              <a:rPr lang="en-US" dirty="0" err="1" smtClean="0"/>
              <a:t>CdUtil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5" t="9578" r="6134" b="9391"/>
          <a:stretch/>
        </p:blipFill>
        <p:spPr>
          <a:xfrm>
            <a:off x="8115108" y="4845401"/>
            <a:ext cx="3387914" cy="159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773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 smtClean="0">
                <a:solidFill>
                  <a:srgbClr val="376092"/>
                </a:solidFill>
              </a:rPr>
              <a:t>Problems </a:t>
            </a:r>
            <a:r>
              <a:rPr lang="en-US" b="1" dirty="0">
                <a:solidFill>
                  <a:srgbClr val="376092"/>
                </a:solidFill>
              </a:rPr>
              <a:t>solved [1.14d]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42663"/>
            <a:ext cx="10018713" cy="6319778"/>
          </a:xfrm>
        </p:spPr>
        <p:txBody>
          <a:bodyPr>
            <a:normAutofit/>
          </a:bodyPr>
          <a:lstStyle/>
          <a:p>
            <a:r>
              <a:rPr lang="en-US" dirty="0" smtClean="0"/>
              <a:t>Scientific code is complex and in many cases has a short life</a:t>
            </a:r>
          </a:p>
          <a:p>
            <a:r>
              <a:rPr lang="en-US" dirty="0" smtClean="0"/>
              <a:t>Scientists do not have the urgency to implement good software engineering principles</a:t>
            </a:r>
          </a:p>
          <a:p>
            <a:pPr lvl="1"/>
            <a:r>
              <a:rPr lang="en-US" dirty="0" smtClean="0"/>
              <a:t>Should focus on science domain work, not output viewing, parallelism, etc.</a:t>
            </a:r>
          </a:p>
          <a:p>
            <a:r>
              <a:rPr lang="en-US" dirty="0" smtClean="0"/>
              <a:t>Also provides a framework for diagnostics and algorithms to be shared</a:t>
            </a:r>
          </a:p>
          <a:p>
            <a:pPr lvl="1"/>
            <a:r>
              <a:rPr lang="en-US" dirty="0" smtClean="0"/>
              <a:t>Done through parameters</a:t>
            </a:r>
          </a:p>
          <a:p>
            <a:pPr lvl="1"/>
            <a:r>
              <a:rPr lang="en-US" dirty="0" smtClean="0"/>
              <a:t>Ex: ACME  Diagnostics:</a:t>
            </a:r>
          </a:p>
          <a:p>
            <a:pPr lvl="2"/>
            <a:r>
              <a:rPr lang="en-US" dirty="0" smtClean="0"/>
              <a:t>Diagnostics added during runtime</a:t>
            </a:r>
          </a:p>
          <a:p>
            <a:pPr lvl="2"/>
            <a:r>
              <a:rPr lang="en-US" dirty="0" smtClean="0"/>
              <a:t>Select model/obs data, regions, seasons, variables, more</a:t>
            </a:r>
          </a:p>
          <a:p>
            <a:pPr lvl="2"/>
            <a:r>
              <a:rPr lang="en-US" dirty="0" smtClean="0"/>
              <a:t>Add derived variables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64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 smtClean="0">
                <a:solidFill>
                  <a:srgbClr val="376092"/>
                </a:solidFill>
              </a:rPr>
              <a:t>Design and architecture </a:t>
            </a:r>
            <a:r>
              <a:rPr lang="en-US" b="1" dirty="0">
                <a:solidFill>
                  <a:srgbClr val="376092"/>
                </a:solidFill>
              </a:rPr>
              <a:t>[1.14d</a:t>
            </a:r>
            <a:r>
              <a:rPr lang="en-US" b="1" dirty="0" smtClean="0">
                <a:solidFill>
                  <a:srgbClr val="376092"/>
                </a:solidFill>
              </a:rPr>
              <a:t>] (1)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0842" y="3076720"/>
            <a:ext cx="4066391" cy="197335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714163"/>
              </p:ext>
            </p:extLst>
          </p:nvPr>
        </p:nvGraphicFramePr>
        <p:xfrm>
          <a:off x="2585903" y="3746465"/>
          <a:ext cx="1597433" cy="11526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7433"/>
              </a:tblGrid>
              <a:tr h="34762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Parameters</a:t>
                      </a:r>
                      <a:endParaRPr lang="en-US" sz="1600" dirty="0"/>
                    </a:p>
                  </a:txBody>
                  <a:tcPr marL="73541" marR="73541" marT="36771" marB="367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478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Cleans and handles user input</a:t>
                      </a:r>
                      <a:endParaRPr lang="en-US" sz="1600" dirty="0"/>
                    </a:p>
                  </a:txBody>
                  <a:tcPr marL="73541" marR="73541" marT="36771" marB="367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250445"/>
              </p:ext>
            </p:extLst>
          </p:nvPr>
        </p:nvGraphicFramePr>
        <p:xfrm>
          <a:off x="518466" y="3746465"/>
          <a:ext cx="1597433" cy="11224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7433"/>
              </a:tblGrid>
              <a:tr h="27568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Parser</a:t>
                      </a:r>
                      <a:endParaRPr lang="en-US" sz="1600" dirty="0"/>
                    </a:p>
                  </a:txBody>
                  <a:tcPr marL="73541" marR="73541" marT="36771" marB="367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321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Command line parser to</a:t>
                      </a:r>
                      <a:r>
                        <a:rPr lang="en-US" sz="1600" baseline="0" dirty="0" smtClean="0"/>
                        <a:t> create Parameters</a:t>
                      </a:r>
                      <a:endParaRPr lang="en-US" sz="1600" dirty="0"/>
                    </a:p>
                  </a:txBody>
                  <a:tcPr marL="73541" marR="73541" marT="36771" marB="367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0" name="Straight Arrow Connector 9"/>
          <p:cNvCxnSpPr/>
          <p:nvPr/>
        </p:nvCxnSpPr>
        <p:spPr>
          <a:xfrm>
            <a:off x="2119564" y="4115761"/>
            <a:ext cx="461161" cy="76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75386" y="3160130"/>
            <a:ext cx="4066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Inputs</a:t>
            </a:r>
            <a:endParaRPr lang="en-US" sz="2400" b="1" dirty="0"/>
          </a:p>
        </p:txBody>
      </p:sp>
      <p:sp>
        <p:nvSpPr>
          <p:cNvPr id="15" name="Rectangle 14"/>
          <p:cNvSpPr/>
          <p:nvPr/>
        </p:nvSpPr>
        <p:spPr>
          <a:xfrm>
            <a:off x="5550921" y="1586449"/>
            <a:ext cx="6386128" cy="197335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520150"/>
              </p:ext>
            </p:extLst>
          </p:nvPr>
        </p:nvGraphicFramePr>
        <p:xfrm>
          <a:off x="5741494" y="2141359"/>
          <a:ext cx="1887056" cy="101877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87056"/>
              </a:tblGrid>
              <a:tr h="41064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Metrics</a:t>
                      </a:r>
                      <a:endParaRPr lang="en-US" sz="1700" dirty="0"/>
                    </a:p>
                  </a:txBody>
                  <a:tcPr marL="86874" marR="86874" marT="43437" marB="434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8122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/>
                        <a:t>Cacheable</a:t>
                      </a:r>
                      <a:r>
                        <a:rPr lang="en-US" sz="1700" baseline="0" dirty="0" smtClean="0"/>
                        <a:t> and </a:t>
                      </a:r>
                      <a:r>
                        <a:rPr lang="en-US" sz="1700" dirty="0" smtClean="0"/>
                        <a:t>sharable</a:t>
                      </a:r>
                      <a:endParaRPr lang="en-US" sz="1700" dirty="0"/>
                    </a:p>
                  </a:txBody>
                  <a:tcPr marL="86874" marR="86874" marT="43437" marB="434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5550921" y="1669859"/>
            <a:ext cx="6386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Driver</a:t>
            </a:r>
            <a:endParaRPr lang="en-US" sz="2400" b="1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449883"/>
              </p:ext>
            </p:extLst>
          </p:nvPr>
        </p:nvGraphicFramePr>
        <p:xfrm>
          <a:off x="7789566" y="2143308"/>
          <a:ext cx="1887056" cy="10168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87056"/>
              </a:tblGrid>
              <a:tr h="40870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/>
                        <a:t>I/O</a:t>
                      </a:r>
                      <a:endParaRPr lang="en-US" sz="1700" dirty="0"/>
                    </a:p>
                  </a:txBody>
                  <a:tcPr marL="86874" marR="86874" marT="43437" marB="434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8122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/>
                        <a:t>Single interface, multiple outputs</a:t>
                      </a:r>
                      <a:endParaRPr lang="en-US" sz="1700" dirty="0"/>
                    </a:p>
                  </a:txBody>
                  <a:tcPr marL="86874" marR="86874" marT="43437" marB="434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062981"/>
              </p:ext>
            </p:extLst>
          </p:nvPr>
        </p:nvGraphicFramePr>
        <p:xfrm>
          <a:off x="9837639" y="2141833"/>
          <a:ext cx="1887056" cy="9915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87056"/>
              </a:tblGrid>
              <a:tr h="991530">
                <a:tc>
                  <a:txBody>
                    <a:bodyPr/>
                    <a:lstStyle/>
                    <a:p>
                      <a:pPr algn="ctr"/>
                      <a:endParaRPr lang="en-US" sz="1700" dirty="0" smtClean="0"/>
                    </a:p>
                    <a:p>
                      <a:pPr algn="ctr"/>
                      <a:r>
                        <a:rPr lang="en-US" sz="1700" dirty="0" smtClean="0"/>
                        <a:t>User Code</a:t>
                      </a:r>
                      <a:endParaRPr lang="en-US" sz="1700" dirty="0"/>
                    </a:p>
                  </a:txBody>
                  <a:tcPr marL="86874" marR="86874" marT="43437" marB="434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0" name="Rectangle 39"/>
          <p:cNvSpPr/>
          <p:nvPr/>
        </p:nvSpPr>
        <p:spPr>
          <a:xfrm>
            <a:off x="6519121" y="4610080"/>
            <a:ext cx="4066391" cy="197335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41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4487050"/>
              </p:ext>
            </p:extLst>
          </p:nvPr>
        </p:nvGraphicFramePr>
        <p:xfrm>
          <a:off x="8762618" y="5307700"/>
          <a:ext cx="1597433" cy="9088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7433"/>
              </a:tblGrid>
              <a:tr h="34762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Provenance</a:t>
                      </a:r>
                      <a:endParaRPr lang="en-US" sz="1600" dirty="0"/>
                    </a:p>
                  </a:txBody>
                  <a:tcPr marL="73541" marR="73541" marT="36771" marB="367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478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Metadata to</a:t>
                      </a:r>
                      <a:r>
                        <a:rPr lang="en-US" sz="1600" baseline="0" dirty="0" smtClean="0"/>
                        <a:t> recreate a run</a:t>
                      </a:r>
                      <a:endParaRPr lang="en-US" sz="1600" dirty="0"/>
                    </a:p>
                  </a:txBody>
                  <a:tcPr marL="73541" marR="73541" marT="36771" marB="367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089277"/>
              </p:ext>
            </p:extLst>
          </p:nvPr>
        </p:nvGraphicFramePr>
        <p:xfrm>
          <a:off x="6695181" y="5307700"/>
          <a:ext cx="1597433" cy="90298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7433"/>
              </a:tblGrid>
              <a:tr h="27680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Viewer</a:t>
                      </a:r>
                      <a:endParaRPr lang="en-US" sz="1600" dirty="0"/>
                    </a:p>
                  </a:txBody>
                  <a:tcPr marL="73541" marR="73541" marT="36771" marB="367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56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View images,</a:t>
                      </a:r>
                      <a:r>
                        <a:rPr lang="en-US" sz="1600" baseline="0" dirty="0" smtClean="0"/>
                        <a:t> data files, etc.</a:t>
                      </a:r>
                      <a:endParaRPr lang="en-US" sz="1600" dirty="0"/>
                    </a:p>
                  </a:txBody>
                  <a:tcPr marL="73541" marR="73541" marT="36771" marB="367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493665" y="4693490"/>
            <a:ext cx="4066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Results</a:t>
            </a:r>
            <a:endParaRPr lang="en-US" sz="2400" b="1" dirty="0"/>
          </a:p>
        </p:txBody>
      </p:sp>
      <p:sp>
        <p:nvSpPr>
          <p:cNvPr id="45" name="Right Arrow 44"/>
          <p:cNvSpPr/>
          <p:nvPr/>
        </p:nvSpPr>
        <p:spPr>
          <a:xfrm rot="19907160">
            <a:off x="4474848" y="2380560"/>
            <a:ext cx="892176" cy="498763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ight Arrow 46"/>
          <p:cNvSpPr/>
          <p:nvPr/>
        </p:nvSpPr>
        <p:spPr>
          <a:xfrm rot="5400000">
            <a:off x="8142966" y="3845476"/>
            <a:ext cx="892176" cy="498763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 smtClean="0">
                <a:solidFill>
                  <a:srgbClr val="376092"/>
                </a:solidFill>
              </a:rPr>
              <a:t>Design and architecture </a:t>
            </a:r>
            <a:r>
              <a:rPr lang="en-US" b="1" dirty="0">
                <a:solidFill>
                  <a:srgbClr val="376092"/>
                </a:solidFill>
              </a:rPr>
              <a:t>[1.14d</a:t>
            </a:r>
            <a:r>
              <a:rPr lang="en-US" b="1" dirty="0" smtClean="0">
                <a:solidFill>
                  <a:srgbClr val="376092"/>
                </a:solidFill>
              </a:rPr>
              <a:t>] (2)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84785"/>
            <a:ext cx="10018713" cy="474928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Parameters object:</a:t>
            </a:r>
          </a:p>
          <a:p>
            <a:pPr lvl="1"/>
            <a:r>
              <a:rPr lang="en-US" dirty="0" smtClean="0"/>
              <a:t>Used as input, created from a Python script</a:t>
            </a:r>
          </a:p>
          <a:p>
            <a:pPr lvl="1"/>
            <a:r>
              <a:rPr lang="en-US" dirty="0" smtClean="0"/>
              <a:t>Encapsulates sanitization of user input</a:t>
            </a:r>
          </a:p>
          <a:p>
            <a:r>
              <a:rPr lang="en-US" dirty="0" smtClean="0"/>
              <a:t>Parser object: creates Parameters object from the command line</a:t>
            </a:r>
          </a:p>
          <a:p>
            <a:pPr lvl="1"/>
            <a:r>
              <a:rPr lang="en-US" dirty="0" smtClean="0"/>
              <a:t>Takes raw file: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diags_package.py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-p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myparams.py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dirty="0" smtClean="0"/>
              <a:t>Individual parameters are command line arguments, ex: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diags_package.py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-p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myparams.py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–-region ANN</a:t>
            </a:r>
          </a:p>
          <a:p>
            <a:r>
              <a:rPr lang="en-US" dirty="0" smtClean="0"/>
              <a:t>Example parameters script: </a:t>
            </a:r>
          </a:p>
          <a:p>
            <a:pPr marL="914400" lvl="2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variables = [‘T’, ‘PRECT’]</a:t>
            </a:r>
          </a:p>
          <a:p>
            <a:pPr marL="914400" lvl="2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regions = [‘global’]</a:t>
            </a:r>
          </a:p>
          <a:p>
            <a:pPr marL="914400" lvl="2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seasons = [‘ANN’, ‘DJF’]</a:t>
            </a:r>
          </a:p>
          <a:p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597693" y="1422472"/>
            <a:ext cx="1905329" cy="9246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572237" y="1505883"/>
            <a:ext cx="1905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Inputs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34005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 smtClean="0">
                <a:solidFill>
                  <a:srgbClr val="376092"/>
                </a:solidFill>
              </a:rPr>
              <a:t>Design and architecture </a:t>
            </a:r>
            <a:r>
              <a:rPr lang="en-US" b="1" dirty="0">
                <a:solidFill>
                  <a:srgbClr val="376092"/>
                </a:solidFill>
              </a:rPr>
              <a:t>[1.14d</a:t>
            </a:r>
            <a:r>
              <a:rPr lang="en-US" b="1" dirty="0" smtClean="0">
                <a:solidFill>
                  <a:srgbClr val="376092"/>
                </a:solidFill>
              </a:rPr>
              <a:t>] (3)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8" y="1642531"/>
            <a:ext cx="10018713" cy="4749280"/>
          </a:xfrm>
        </p:spPr>
        <p:txBody>
          <a:bodyPr>
            <a:normAutofit/>
          </a:bodyPr>
          <a:lstStyle/>
          <a:p>
            <a:r>
              <a:rPr lang="en-US" dirty="0"/>
              <a:t>Metrics:</a:t>
            </a:r>
          </a:p>
          <a:p>
            <a:pPr lvl="1"/>
            <a:r>
              <a:rPr lang="is-IS" dirty="0" smtClean="0"/>
              <a:t>Cacheable</a:t>
            </a:r>
            <a:endParaRPr lang="is-IS" dirty="0"/>
          </a:p>
          <a:p>
            <a:pPr lvl="1"/>
            <a:r>
              <a:rPr lang="is-IS" dirty="0"/>
              <a:t>Single interface to work with Fortran, C, Python code</a:t>
            </a:r>
          </a:p>
          <a:p>
            <a:pPr lvl="1"/>
            <a:r>
              <a:rPr lang="is-IS" dirty="0"/>
              <a:t>Works with CDP </a:t>
            </a:r>
            <a:r>
              <a:rPr lang="is-IS" dirty="0" smtClean="0"/>
              <a:t>Provenance</a:t>
            </a:r>
          </a:p>
          <a:p>
            <a:pPr lvl="1"/>
            <a:r>
              <a:rPr lang="is-IS" dirty="0" smtClean="0"/>
              <a:t>ESGF Compute API metrics as well</a:t>
            </a:r>
          </a:p>
          <a:p>
            <a:pPr lvl="1"/>
            <a:r>
              <a:rPr lang="is-IS" dirty="0" smtClean="0"/>
              <a:t>Library of metrics</a:t>
            </a:r>
            <a:endParaRPr lang="is-IS" dirty="0"/>
          </a:p>
          <a:p>
            <a:r>
              <a:rPr lang="en-US" dirty="0" smtClean="0"/>
              <a:t>I/O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Handles input/output with JSON, </a:t>
            </a:r>
            <a:r>
              <a:rPr lang="en-US" dirty="0" smtClean="0"/>
              <a:t>NetCDF, HDF file formats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4" t="26865" r="13533" b="36546"/>
          <a:stretch/>
        </p:blipFill>
        <p:spPr>
          <a:xfrm>
            <a:off x="8166847" y="3189630"/>
            <a:ext cx="2151505" cy="82754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597693" y="1422472"/>
            <a:ext cx="1905329" cy="9246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572237" y="1505883"/>
            <a:ext cx="1905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Driver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5457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 smtClean="0">
                <a:solidFill>
                  <a:srgbClr val="376092"/>
                </a:solidFill>
              </a:rPr>
              <a:t>Design and architecture </a:t>
            </a:r>
            <a:r>
              <a:rPr lang="en-US" b="1" dirty="0">
                <a:solidFill>
                  <a:srgbClr val="376092"/>
                </a:solidFill>
              </a:rPr>
              <a:t>[1.14d</a:t>
            </a:r>
            <a:r>
              <a:rPr lang="en-US" b="1" dirty="0" smtClean="0">
                <a:solidFill>
                  <a:srgbClr val="376092"/>
                </a:solidFill>
              </a:rPr>
              <a:t>] (4)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8" y="1226300"/>
            <a:ext cx="10018713" cy="5631699"/>
          </a:xfrm>
        </p:spPr>
        <p:txBody>
          <a:bodyPr>
            <a:normAutofit/>
          </a:bodyPr>
          <a:lstStyle/>
          <a:p>
            <a:r>
              <a:rPr lang="en-US" dirty="0" smtClean="0"/>
              <a:t>Viewer:</a:t>
            </a:r>
          </a:p>
          <a:p>
            <a:pPr lvl="1"/>
            <a:r>
              <a:rPr lang="en-US" dirty="0" smtClean="0"/>
              <a:t>Easily create an interactive, sharable HTML page</a:t>
            </a:r>
          </a:p>
          <a:p>
            <a:r>
              <a:rPr lang="en-US" dirty="0" smtClean="0"/>
              <a:t>Provenance:</a:t>
            </a:r>
          </a:p>
          <a:p>
            <a:pPr lvl="1"/>
            <a:r>
              <a:rPr lang="en-US" dirty="0" smtClean="0"/>
              <a:t>Create a backup of the parameters script</a:t>
            </a:r>
          </a:p>
          <a:p>
            <a:pPr lvl="1"/>
            <a:r>
              <a:rPr lang="en-US" dirty="0" smtClean="0"/>
              <a:t>Log of output, </a:t>
            </a:r>
            <a:r>
              <a:rPr lang="en-US" dirty="0" err="1" smtClean="0"/>
              <a:t>utils</a:t>
            </a:r>
            <a:r>
              <a:rPr lang="en-US" dirty="0" smtClean="0"/>
              <a:t> for data validation (hashing, etc.)</a:t>
            </a:r>
          </a:p>
          <a:p>
            <a:r>
              <a:rPr lang="en-US" dirty="0"/>
              <a:t>Main script (driver), designed for a single run</a:t>
            </a:r>
          </a:p>
          <a:p>
            <a:pPr lvl="1"/>
            <a:r>
              <a:rPr lang="en-US" dirty="0"/>
              <a:t>Input: Parameters object</a:t>
            </a:r>
          </a:p>
          <a:p>
            <a:pPr lvl="1"/>
            <a:r>
              <a:rPr lang="en-US" dirty="0"/>
              <a:t>Do calculations using metrics, I/O for data files</a:t>
            </a:r>
          </a:p>
          <a:p>
            <a:pPr lvl="1"/>
            <a:r>
              <a:rPr lang="en-US" dirty="0"/>
              <a:t>Results: View results with </a:t>
            </a:r>
            <a:r>
              <a:rPr lang="en-US" dirty="0">
                <a:ea typeface="Consolas" charset="0"/>
                <a:cs typeface="Consolas" charset="0"/>
              </a:rPr>
              <a:t>CDP Viewer</a:t>
            </a:r>
            <a:r>
              <a:rPr lang="en-US" dirty="0"/>
              <a:t>, provenance capture through </a:t>
            </a:r>
            <a:r>
              <a:rPr lang="en-US" dirty="0">
                <a:ea typeface="Consolas" charset="0"/>
                <a:cs typeface="Consolas" charset="0"/>
              </a:rPr>
              <a:t>CDP Provenance.</a:t>
            </a:r>
          </a:p>
          <a:p>
            <a:pPr lvl="1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597693" y="1422472"/>
            <a:ext cx="1905329" cy="9246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572237" y="1505883"/>
            <a:ext cx="1905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Results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7724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5446</TotalTime>
  <Words>1058</Words>
  <Application>Microsoft Macintosh PowerPoint</Application>
  <PresentationFormat>Widescreen</PresentationFormat>
  <Paragraphs>243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Consolas</vt:lpstr>
      <vt:lpstr>Corbel</vt:lpstr>
      <vt:lpstr>Helvetica</vt:lpstr>
      <vt:lpstr>MS PGothic</vt:lpstr>
      <vt:lpstr>Times New Roman</vt:lpstr>
      <vt:lpstr>Parallax</vt:lpstr>
      <vt:lpstr> </vt:lpstr>
      <vt:lpstr>Beneficiaries</vt:lpstr>
      <vt:lpstr>Contents</vt:lpstr>
      <vt:lpstr>Introduction [1.14d]</vt:lpstr>
      <vt:lpstr>Problems solved [1.14d]</vt:lpstr>
      <vt:lpstr>Design and architecture [1.14d] (1)</vt:lpstr>
      <vt:lpstr>Design and architecture [1.14d] (2)</vt:lpstr>
      <vt:lpstr>Design and architecture [1.14d] (3)</vt:lpstr>
      <vt:lpstr>Design and architecture [1.14d] (4)</vt:lpstr>
      <vt:lpstr>Design and architecture [1.14d] (5)</vt:lpstr>
      <vt:lpstr>Design and architecture [1.14d] (6)</vt:lpstr>
      <vt:lpstr>Uses [1.14d]</vt:lpstr>
      <vt:lpstr>Proposed work [1.14d]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Dean Williams</dc:creator>
  <cp:lastModifiedBy>Zeshawn Shaheen</cp:lastModifiedBy>
  <cp:revision>86</cp:revision>
  <dcterms:created xsi:type="dcterms:W3CDTF">2017-04-12T15:43:38Z</dcterms:created>
  <dcterms:modified xsi:type="dcterms:W3CDTF">2017-06-05T13:24:24Z</dcterms:modified>
</cp:coreProperties>
</file>

<file path=docProps/thumbnail.jpeg>
</file>